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 SemiBold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Frank Ruhl Libre"/>
      <p:regular r:id="rId57"/>
      <p:bold r:id="rId58"/>
    </p:embeddedFont>
    <p:embeddedFont>
      <p:font typeface="Montserrat ExtraBold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bold.fntdata"/><Relationship Id="rId45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boldItalic.fntdata"/><Relationship Id="rId47" Type="http://schemas.openxmlformats.org/officeDocument/2006/relationships/font" Target="fonts/MontserratSemiBold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Extra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FrankRuhlLibre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58" Type="http://schemas.openxmlformats.org/officeDocument/2006/relationships/font" Target="fonts/FrankRuhlLibr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9037dd24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9037dd24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197060d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197060d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197060d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197060d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197060df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197060df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197060df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197060d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197060df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197060df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197060df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197060d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197060d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197060d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197060df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197060df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197060df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197060df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197060df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197060df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197060df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197060df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197060d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197060d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197060df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197060df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197060df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197060df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197060df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8197060df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197060df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8197060df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197060df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8197060df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197060df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197060df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8197060df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8197060df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8d21c9d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8d21c9d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197060df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8197060df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197060df5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197060df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197060df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197060df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197060df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197060df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197060df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8197060df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197060df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8197060df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498bad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498bad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498bad6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8498bad6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498bad6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498bad6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9037dd24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9037dd24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8d21c9d8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8d21c9d8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9037dd24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9037dd24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9037dd2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9037dd2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9037dd24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9037dd24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9037dd24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9037dd24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VwuHTskHh8w" TargetMode="External"/><Relationship Id="rId4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5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Relationship Id="rId6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72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Relationship Id="rId8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87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74.png"/><Relationship Id="rId8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61.png"/><Relationship Id="rId6" Type="http://schemas.openxmlformats.org/officeDocument/2006/relationships/image" Target="../media/image87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6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78.png"/><Relationship Id="rId7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82.png"/><Relationship Id="rId6" Type="http://schemas.openxmlformats.org/officeDocument/2006/relationships/image" Target="../media/image9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5" Type="http://schemas.openxmlformats.org/officeDocument/2006/relationships/image" Target="../media/image97.png"/><Relationship Id="rId6" Type="http://schemas.openxmlformats.org/officeDocument/2006/relationships/image" Target="../media/image9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93.jp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102.png"/><Relationship Id="rId8" Type="http://schemas.openxmlformats.org/officeDocument/2006/relationships/image" Target="../media/image10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1.png"/><Relationship Id="rId4" Type="http://schemas.openxmlformats.org/officeDocument/2006/relationships/image" Target="../media/image99.png"/><Relationship Id="rId5" Type="http://schemas.openxmlformats.org/officeDocument/2006/relationships/image" Target="../media/image10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Mobile Robots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Aliasghar Moj Arab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840512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Control and Planning: Autonomous Mobile Robots and Autonomous Vehicles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&quot;id&quot;:&quot;9&quot;,&quot;code&quot;:&quot;$$\\pdf{}{t}\\left(\\pdf{L}{\\dot{\\phi}}\\right)\\,-\\pdf{L}{\\phi}\\,=\\,\\,F_{1}$$&quot;,&quot;type&quot;:&quot;$$&quot;,&quot;font&quot;:{&quot;family&quot;:&quot;Arial&quot;,&quot;size&quot;:12,&quot;color&quot;:&quot;#000000&quot;},&quot;backgroundColorModified&quot;:false,&quot;aid&quot;:null,&quot;backgroundColor&quot;:&quot;#FFFFFF&quot;,&quot;ts&quot;:1758487530564,&quot;cs&quot;:&quot;TQV/CSTU7bbc+ckEHHcTSw==&quot;,&quot;size&quot;:{&quot;width&quot;:195.33333333333334,&quot;height&quot;:56.333333333333336}}"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00" y="1277950"/>
            <a:ext cx="2881368" cy="83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20,&quot;color&quot;:&quot;#333333&quot;,&quot;family&quot;:&quot;Arial&quot;},&quot;aid&quot;:null,&quot;id&quot;:&quot;10&quot;,&quot;backgroundColor&quot;:&quot;#FFFFFF&quot;,&quot;backgroundColorModified&quot;:false,&quot;type&quot;:&quot;$$&quot;,&quot;code&quot;:&quot;$$\\pdf{L}{\\dot{\\phi}}\\,=\\,I_{T}\\dot{\\,\\phi}+\\,m r L cos(θ)\\,\\dot{\\theta}\\,$$&quot;,&quot;ts&quot;:1758487778349,&quot;cs&quot;:&quot;C3wgULL8DQyYodfZsGn7jg==&quot;,&quot;size&quot;:{&quot;width&quot;:364.6666666666667,&quot;height&quot;:80.66666666666667}}"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" y="2357200"/>
            <a:ext cx="3756451" cy="830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1&quot;,&quot;font&quot;:{&quot;family&quot;:&quot;Arial&quot;,&quot;size&quot;:21,&quot;color&quot;:&quot;#333333&quot;},&quot;backgroundColorModified&quot;:false,&quot;type&quot;:&quot;$$&quot;,&quot;aid&quot;:null,&quot;code&quot;:&quot;$$I _{T\\,}​ = I _{w}​+ \\,m _{w}​r^{2}+ m \\,r^{2}$$&quot;,&quot;backgroundColor&quot;:&quot;#FFFFFF&quot;,&quot;ts&quot;:1758487916525,&quot;cs&quot;:&quot;nU5NHij9/6/s4QzwFBrLWQ==&quot;,&quot;size&quot;:{&quot;width&quot;:332.5,&quot;height&quot;:34.25}}"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75" y="3436325"/>
            <a:ext cx="4329050" cy="5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 title="WhatsApp Image 2025-09-21 at 11.11.07 PM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9025" y="863775"/>
            <a:ext cx="3167074" cy="271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type="title"/>
          </p:nvPr>
        </p:nvSpPr>
        <p:spPr>
          <a:xfrm>
            <a:off x="338975" y="3518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Euler-Lagrange for (ϕ): 1st EOM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38975" y="5013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Euler-Lagrange for (ϕ): 1st EOM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code&quot;:&quot;$$\\pdf{L}{\\phi}\\,=\\,0$$&quot;,&quot;type&quot;:&quot;$$&quot;,&quot;backgroundColor&quot;:&quot;#FFFFFF&quot;,&quot;backgroundColorModified&quot;:false,&quot;font&quot;:{&quot;family&quot;:&quot;Arial&quot;,&quot;color&quot;:&quot;#000000&quot;,&quot;size&quot;:21},&quot;aid&quot;:null,&quot;id&quot;:&quot;12&quot;,&quot;ts&quot;:1758488020143,&quot;cs&quot;:&quot;WaCxIJj0YPt0yO3kz+RKyA==&quot;,&quot;size&quot;:{&quot;width&quot;:121.5,&quot;height&quot;:75}}"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400" y="1455350"/>
            <a:ext cx="1743566" cy="107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3&quot;,&quot;aid&quot;:null,&quot;type&quot;:&quot;$$&quot;,&quot;code&quot;:&quot;$$I _{T}\\ddot{\\phi}=mrL\\cos \\ddot{\\theta\\theta\\,-\\,}mrLsinθ \\dot{\\,\\theta^{2}}= f_{1}$$&quot;,&quot;backgroundColorModified&quot;:false,&quot;font&quot;:{&quot;color&quot;:&quot;#333333&quot;,&quot;family&quot;:&quot;Arial&quot;,&quot;size&quot;:20},&quot;backgroundColor&quot;:&quot;#FFFFFF&quot;,&quot;ts&quot;:1758490293079,&quot;cs&quot;:&quot;uC69GXtz2TWRfydcZDH5Ig==&quot;,&quot;size&quot;:{&quot;width&quot;:500,&quot;height&quot;:37.5}}"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50" y="3238025"/>
            <a:ext cx="6681925" cy="5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338975" y="2653975"/>
            <a:ext cx="39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Equation of Motion (EOM-1)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38975" y="5013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Euler-Lagrange (for θ) : 2nd EOM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aid&quot;:null,&quot;font&quot;:{&quot;family&quot;:&quot;Arial&quot;,&quot;size&quot;:13,&quot;color&quot;:&quot;#000000&quot;},&quot;backgroundColor&quot;:&quot;#FFFFFF&quot;,&quot;type&quot;:&quot;$$&quot;,&quot;backgroundColorModified&quot;:false,&quot;id&quot;:&quot;9&quot;,&quot;code&quot;:&quot;$$\\pdf{}{t}\\left(\\pdf{L}{\\dot{\\theta}}\\right)\\,-\\pdf{L}{\\theta}\\,=\\,\\,F_{2}$$&quot;,&quot;ts&quot;:1758489095682,&quot;cs&quot;:&quot;rpC+2pFmpqNMKBsE6cugJQ==&quot;,&quot;size&quot;:{&quot;width&quot;:209.66666666666666,&quot;height&quot;:50.166666666666664}}"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431375"/>
            <a:ext cx="2998937" cy="71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size&quot;:20,&quot;color&quot;:&quot;#333333&quot;,&quot;family&quot;:&quot;Arial&quot;},&quot;code&quot;:&quot;$$\\pdf{L}{\\dot{\\theta}}\\,=\\,m \\,r \\,L cos(θ) ϕ˙ + I _{L}​  \\dot{\\theta}$$&quot;,&quot;type&quot;:&quot;$$&quot;,&quot;backgroundColorModified&quot;:false,&quot;id&quot;:&quot;15&quot;,&quot;backgroundColor&quot;:&quot;#FFFFFF&quot;,&quot;ts&quot;:1758489265864,&quot;cs&quot;:&quot;eCRnDZ+2U9jbwIH/zTOSzA==&quot;,&quot;size&quot;:{&quot;width&quot;:377,&quot;height&quot;:75.33333333333333}}"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2432451"/>
            <a:ext cx="3860601" cy="77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Modified&quot;:false,&quot;font&quot;:{&quot;size&quot;:23,&quot;family&quot;:&quot;Arial&quot;,&quot;color&quot;:&quot;#000000&quot;},&quot;id&quot;:&quot;50&quot;,&quot;code&quot;:&quot;$$\\left(I_{L\\,}=\\,\\,I\\,+\\,mL^{2}\\right)$$&quot;,&quot;backgroundColor&quot;:&quot;#FFFFFF&quot;,&quot;ts&quot;:1758512810566,&quot;cs&quot;:&quot;AyNKpKG+UQanotC9mzje+Q==&quot;,&quot;size&quot;:{&quot;width&quot;:272.2887637795275,&quot;height&quot;:44.73753307086616}}"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025" y="3424425"/>
            <a:ext cx="2921750" cy="4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 title="WhatsApp Image 2025-09-21 at 11.11.07 PM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900" y="1035700"/>
            <a:ext cx="2860052" cy="2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38975" y="5013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Euler-Lagrange: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7279550" y="2767900"/>
            <a:ext cx="12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2nd EOM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6561950" y="2870800"/>
            <a:ext cx="717600" cy="358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{&quot;backgroundColorModified&quot;:false,&quot;id&quot;:&quot;16&quot;,&quot;type&quot;:&quot;$$&quot;,&quot;code&quot;:&quot;$$\\pdf{L}{\\dot{\\theta}}\\,=\\,-\\,m \\,r \\,L \\,sin(θ) \\dot{\\theta}+ \\,m\\,g\\,L\\,\\sin\\theta$$&quot;,&quot;aid&quot;:null,&quot;backgroundColor&quot;:&quot;#FFFFFF&quot;,&quot;font&quot;:{&quot;color&quot;:&quot;#000000&quot;,&quot;family&quot;:&quot;Arial&quot;,&quot;size&quot;:20},&quot;ts&quot;:1758489387893,&quot;cs&quot;:&quot;YOLSFe2O15EtYzoLrnqH5Q==&quot;,&quot;size&quot;:{&quot;width&quot;:492.5,&quot;height&quot;:75.5}}"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1598600"/>
            <a:ext cx="5153887" cy="79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333333&quot;,&quot;size&quot;:21,&quot;family&quot;:&quot;Arial&quot;},&quot;id&quot;:&quot;17&quot;,&quot;backgroundColor&quot;:&quot;#FFFFFF&quot;,&quot;type&quot;:&quot;$$&quot;,&quot;code&quot;:&quot;$$I  \\ddot{\\theta}+ m \\,r \\,L\\cos\\theta\\ddot{\\phi}\\,-\\,m \\,r L \\,sin θ = f_{2}$$&quot;,&quot;aid&quot;:null,&quot;backgroundColorModified&quot;:false,&quot;ts&quot;:1758512936539,&quot;cs&quot;:&quot;uWp8H5C8vFsWou1JD/VlJQ==&quot;,&quot;size&quot;:{&quot;width&quot;:504.8441448818897,&quot;height&quot;:37.669301574803136}}"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00" y="2839450"/>
            <a:ext cx="61877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31500" y="26960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Equations in Matrix Form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Modified&quot;:false,&quot;font&quot;:{&quot;color&quot;:&quot;#000000&quot;,&quot;size&quot;:12,&quot;family&quot;:&quot;Arial&quot;},&quot;code&quot;:&quot;$$q\\,=\\,\\begin{bmatrix}\n{\\phi}\\\\\n{\\theta}\\\\\n\\end{bmatrix}$$&quot;,&quot;type&quot;:&quot;$$&quot;,&quot;backgroundColor&quot;:&quot;#FFFFFF&quot;,&quot;id&quot;:&quot;1&quot;,&quot;aid&quot;:null,&quot;ts&quot;:1758485974308,&quot;cs&quot;:&quot;QCt3wKQNqj5wFDx9m3FCXA==&quot;,&quot;size&quot;:{&quot;width&quot;:65.83333333333333,&quot;height&quot;:45.166666666666664}}"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50" y="1132900"/>
            <a:ext cx="1607300" cy="99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&quot;,&quot;type&quot;:&quot;$$&quot;,&quot;aid&quot;:null,&quot;backgroundColor&quot;:&quot;#FFFFFF&quot;,&quot;code&quot;:&quot;$$M\\,=\\,\\begin{bmatrix}\n{I _{T}}&amp;{m r Lcosθ}\\\\\n{m r Lcosθ}&amp;{I+mL^{2}}\\\\\n\\end{bmatrix}$$&quot;,&quot;backgroundColorModified&quot;:false,&quot;font&quot;:{&quot;family&quot;:&quot;Arial&quot;,&quot;color&quot;:&quot;#333333&quot;,&quot;size&quot;:29},&quot;ts&quot;:1759095039867,&quot;cs&quot;:&quot;/Q1G0cKnISFgu/FMFPHaCA==&quot;,&quot;size&quot;:{&quot;width&quot;:552,&quot;height&quot;:109.50000000000004}}"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00" y="2571741"/>
            <a:ext cx="52578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 title="WhatsApp Image 2025-09-21 at 11.11.07 PM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300" y="916100"/>
            <a:ext cx="2860052" cy="2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38975" y="30697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Equations in Matrix Form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size&quot;:24,&quot;family&quot;:&quot;Arial&quot;,&quot;color&quot;:&quot;#333333&quot;},&quot;id&quot;:&quot;3&quot;,&quot;code&quot;:&quot;$$c\\,\\left(q\\,,\\,\\dot{q}\\right)\\,=\\,\\begin{bmatrix}\n{0}&amp;{-mrL\\sin \\theta\\dot{\\theta}}\\\\\n{0}&amp;{0}\\\\\n\\end{bmatrix}$$&quot;,&quot;aid&quot;:null,&quot;backgroundColorModified&quot;:false,&quot;backgroundColor&quot;:&quot;#FFFFFF&quot;,&quot;type&quot;:&quot;$$&quot;,&quot;ts&quot;:1759094804792,&quot;cs&quot;:&quot;ZIxYchmcbvDRYK1ikNCzIA==&quot;,&quot;size&quot;:{&quot;width&quot;:471.6666666666667,&quot;height&quot;:112.66666666666667}}"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630426"/>
            <a:ext cx="4738849" cy="1131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4&quot;,&quot;type&quot;:&quot;$$&quot;,&quot;code&quot;:&quot;$$G\\left(q\\right)\\,=\\,\\begin{bmatrix}\n{0}\\\\\n{-\\,m \\,g\\,L\\sinθ}\\\\\n\\end{bmatrix}$$&quot;,&quot;font&quot;:{&quot;size&quot;:30.5,&quot;color&quot;:&quot;#000000&quot;,&quot;family&quot;:&quot;Arial&quot;},&quot;backgroundColor&quot;:&quot;#FFFFFF&quot;,&quot;backgroundColorModified&quot;:false,&quot;ts&quot;:1759094839144,&quot;cs&quot;:&quot;WQbz43VCz61plkZpSgmT9Q==&quot;,&quot;size&quot;:{&quot;width&quot;:474,&quot;height&quot;:114.6666666666667}}"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06" y="2982100"/>
            <a:ext cx="4679269" cy="1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 title="WhatsApp Image 2025-09-21 at 11.11.07 PM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375" y="1347700"/>
            <a:ext cx="2860052" cy="2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Equations in Matrix Form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id&quot;:&quot;5&quot;,&quot;backgroundColorModified&quot;:false,&quot;aid&quot;:null,&quot;type&quot;:&quot;$$&quot;,&quot;font&quot;:{&quot;size&quot;:30.5,&quot;family&quot;:&quot;Arial&quot;,&quot;color&quot;:&quot;#000000&quot;},&quot;code&quot;:&quot;$$f_{1}\\,=\\,rF_{x}$$&quot;,&quot;ts&quot;:1758491457125,&quot;cs&quot;:&quot;p/gsK99Fq9edfMNwMknjmA==&quot;,&quot;size&quot;:{&quot;width&quot;:192.5,&quot;height&quot;:43.5}}"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1116650"/>
            <a:ext cx="2157580" cy="48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30.5,&quot;family&quot;:&quot;Arial&quot;,&quot;color&quot;:&quot;#000000&quot;},&quot;id&quot;:&quot;6&quot;,&quot;aid&quot;:null,&quot;type&quot;:&quot;$$&quot;,&quot;code&quot;:&quot;$$f_{2}\\,=\\,-r\\,F_{x}$$&quot;,&quot;backgroundColor&quot;:&quot;#FFFFFF&quot;,&quot;backgroundColorModified&quot;:false,&quot;ts&quot;:1758491474317,&quot;cs&quot;:&quot;BfAEhaym66d7Iio/7GPjlg==&quot;,&quot;size&quot;:{&quot;width&quot;:237.79999999999998,&quot;height&quot;:43.399999999999984}}"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75" y="1899850"/>
            <a:ext cx="2671624" cy="48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aid&quot;:null,&quot;code&quot;:&quot;$$B_{x}F_{x}\\,=\\,\\begin{bmatrix}\n{r}\\\\\n{-r}\\\\\n\\end{bmatrix}F_{x}$$&quot;,&quot;id&quot;:&quot;7&quot;,&quot;type&quot;:&quot;$$&quot;,&quot;font&quot;:{&quot;size&quot;:23,&quot;family&quot;:&quot;Arial&quot;,&quot;color&quot;:&quot;#000000&quot;},&quot;ts&quot;:1758486797151,&quot;cs&quot;:&quot;g5V6ytuKhy4idHeRtSP6YA==&quot;,&quot;size&quot;:{&quot;width&quot;:264.20000000000005,&quot;height&quot;:86.39999999999998}}"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14" y="2571751"/>
            <a:ext cx="2779097" cy="90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code&quot;:&quot;$$B_{y}F_{y\\,}=\\,0\\,F_{y}$$&quot;,&quot;font&quot;:{&quot;size&quot;:23,&quot;family&quot;:&quot;Arial&quot;,&quot;color&quot;:&quot;#000000&quot;},&quot;type&quot;:&quot;$$&quot;,&quot;backgroundColorModified&quot;:false,&quot;id&quot;:&quot;8&quot;,&quot;ts&quot;:1758486721398,&quot;cs&quot;:&quot;9uRvf7Jt8gLA4GHeOhmWHA==&quot;,&quot;size&quot;:{&quot;width&quot;:201,&quot;height&quot;:35.333333333333336}}" id="250" name="Google Shape;25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75" y="3650500"/>
            <a:ext cx="2773661" cy="4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 title="WhatsApp Image 2025-09-21 at 11.11.07 PM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5800" y="1347700"/>
            <a:ext cx="2860052" cy="2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71000" y="1091500"/>
            <a:ext cx="4994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Dynamics give us motion equations, but we need to know where the robot actually is.</a:t>
            </a:r>
            <a:b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Perception is estimating the robot’s pose relative to the world.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he demo shows a new algorithm to localize, track and re-identify multiple individuals in real-time using 3D vision on a mobile robotic platform." id="258" name="Google Shape;258;p35" title="Real-time multiple human perception from 3D vision on a mobile rob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925" y="1442300"/>
            <a:ext cx="2818625" cy="15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size&quot;:30.5,&quot;color&quot;:&quot;#000000&quot;,&quot;family&quot;:&quot;Arial&quot;},&quot;backgroundColorModified&quot;:false,&quot;id&quot;:&quot;6&quot;,&quot;aid&quot;:null,&quot;type&quot;:&quot;$$&quot;,&quot;backgroundColor&quot;:&quot;#FFFFFF&quot;,&quot;code&quot;:&quot;$$e_{x\\,},\\,e_{y}\\,,\\Delta\\theta$$&quot;,&quot;ts&quot;:1758493344528,&quot;cs&quot;:&quot;zdkCUNLWWKYVTIw4Y/M2dQ==&quot;,&quot;size&quot;:{&quot;width&quot;:214.5,&quot;height&quot;:48.333333333333336}}"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4" y="2512875"/>
            <a:ext cx="2297900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 txBox="1"/>
          <p:nvPr/>
        </p:nvSpPr>
        <p:spPr>
          <a:xfrm>
            <a:off x="407175" y="3109425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These represent the mismatch between truth and measured value.</a:t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26850" y="1143850"/>
            <a:ext cx="43062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Robot pose error (A vs. B in figure)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Errors in x, y, and orientation θ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6" title="WhatsApp Image 2025-09-21 at 10.58.22 PM (2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600" y="995950"/>
            <a:ext cx="2841900" cy="2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Sensing for Localization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183575" y="892925"/>
            <a:ext cx="4780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GPS: Global Position (Latitude, Longitude).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Magnetometer: Heading/orientation (absolute).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LiDAR scan matching, global ↔ local alignment, and point cloud matching.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Vision-based camera (features, SLAM).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Combining several sensors for resilience is known as sensor fusion.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925" y="1369320"/>
            <a:ext cx="4097700" cy="17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5181625" y="3386625"/>
            <a:ext cx="376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https://leddartech.com/app/uploads/2022/03/figure1.png</a:t>
            </a:r>
            <a:endParaRPr sz="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Lecture 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298100" y="3024100"/>
            <a:ext cx="46770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Control &amp; Perception Fundamentals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226850" y="142050"/>
            <a:ext cx="786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Truth vs Measurement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code&quot;:&quot;$$X_{GT}\\,\\,=\\,\\tilde{X}\\,+\\,\\Delta X$$&quot;,&quot;aid&quot;:null,&quot;type&quot;:&quot;$$&quot;,&quot;backgroundColorModified&quot;:false,&quot;id&quot;:&quot;18&quot;,&quot;font&quot;:{&quot;size&quot;:12,&quot;color&quot;:&quot;#000000&quot;,&quot;family&quot;:&quot;Arial&quot;},&quot;ts&quot;:1758494192106,&quot;cs&quot;:&quot;g1eZIfLd4FbWKDhlLGbK5A==&quot;,&quot;size&quot;:{&quot;width&quot;:147.83333333333334,&quot;height&quot;:20}}"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5" y="1255950"/>
            <a:ext cx="2542175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font&quot;:{&quot;size&quot;:18,&quot;family&quot;:&quot;Arial&quot;,&quot;color&quot;:&quot;#333333&quot;},&quot;id&quot;:&quot;19&quot;,&quot;code&quot;:&quot;$$X_{GT}\\,=\\,$$&quot;,&quot;type&quot;:&quot;$$&quot;,&quot;backgroundColor&quot;:&quot;#FFFFFF&quot;,&quot;ts&quot;:1758494263215,&quot;cs&quot;:&quot;t/QO5RGjxzsg5D7pj8QVAA==&quot;,&quot;size&quot;:{&quot;width&quot;:87.5,&quot;height&quot;:24}}"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88" y="2042624"/>
            <a:ext cx="1253867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&quot;:&quot;#FFFFFF&quot;,&quot;font&quot;:{&quot;size&quot;:18,&quot;family&quot;:&quot;Arial&quot;,&quot;color&quot;:&quot;#000000&quot;},&quot;type&quot;:&quot;$$&quot;,&quot;id&quot;:&quot;21&quot;,&quot;code&quot;:&quot;$$\\widetilde{X\\,}\\,=\\,$$&quot;,&quot;backgroundColorModified&quot;:false,&quot;ts&quot;:1758494338089,&quot;cs&quot;:&quot;6eQu3kx9GowE1puU9VCCtQ==&quot;,&quot;size&quot;:{&quot;width&quot;:61.333333333333336,&quot;height&quot;:26.166666666666668}}" id="284" name="Google Shape;2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25" y="2624625"/>
            <a:ext cx="881300" cy="37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family&quot;:&quot;Arial&quot;,&quot;color&quot;:&quot;#000000&quot;,&quot;size&quot;:18},&quot;id&quot;:&quot;22&quot;,&quot;aid&quot;:null,&quot;backgroundColor&quot;:&quot;#FFFFFF&quot;,&quot;backgroundColorModified&quot;:false,&quot;code&quot;:&quot;$$\\Delta X\\,=\\,$$&quot;,&quot;ts&quot;:1758494363847,&quot;cs&quot;:&quot;5ncA8akp1JRyAqxGlY86eg==&quot;,&quot;size&quot;:{&quot;width&quot;:79,&quot;height&quot;:20.333333333333332}}" id="285" name="Google Shape;2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25" y="3461724"/>
            <a:ext cx="1141194" cy="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1978075" y="2007313"/>
            <a:ext cx="15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Truth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725275" y="2692525"/>
            <a:ext cx="16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Measured Value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2036275" y="3377750"/>
            <a:ext cx="84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38" title="WhatsApp Image 2025-09-21 at 10.58.22 PM (2)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675" y="1412482"/>
            <a:ext cx="2542174" cy="224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Truth vs Measurement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347375" y="1517625"/>
            <a:ext cx="435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There’s always a gap between what’s real and what sensors report.</a:t>
            </a:r>
            <a:b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 is estimating and correcting this gap.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475" y="956350"/>
            <a:ext cx="3875125" cy="26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5002200" y="4018875"/>
            <a:ext cx="41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https://www.researchgate.net/publication/260297480/figure/fig1/AS:297226145419269@1447875643692/Global-frame-C1-and-local-frame-C2-The-camera-initially-lies-within-C1.png</a:t>
            </a:r>
            <a:endParaRPr sz="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6122875" y="3680175"/>
            <a:ext cx="176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Frame vs Global Frame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State-Space with Uncertainty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255275" y="1121375"/>
            <a:ext cx="435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Model :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code&quot;:&quot;$$\\dot{x\\,}=\\,f\\,\\left(x,\\,u\\right)$$&quot;,&quot;backgroundColor&quot;:&quot;#FFFFFF&quot;,&quot;backgroundColorModified&quot;:false,&quot;font&quot;:{&quot;color&quot;:&quot;#333333&quot;,&quot;size&quot;:20,&quot;family&quot;:&quot;Arial&quot;},&quot;id&quot;:&quot;23&quot;,&quot;type&quot;:&quot;$$&quot;,&quot;aid&quot;:null,&quot;ts&quot;:1758494766376,&quot;cs&quot;:&quot;0jibdj5TWfsEmeZ7JmdjGQ==&quot;,&quot;size&quot;:{&quot;width&quot;:173,&quot;height&quot;:31.5}}"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400" y="1608363"/>
            <a:ext cx="1647825" cy="300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font&quot;:{&quot;family&quot;:&quot;Arial&quot;,&quot;color&quot;:&quot;#000000&quot;,&quot;size&quot;:20},&quot;code&quot;:&quot;$$\\dot{x\\,}=\\,f\\,\\left(x,\\,u\\right)\\,+\\,\\Delta f\\left(x,u,t,...\\right)$$&quot;,&quot;backgroundColorModified&quot;:false,&quot;type&quot;:&quot;$$&quot;,&quot;id&quot;:&quot;24&quot;,&quot;ts&quot;:1758494880774,&quot;cs&quot;:&quot;aP9RSZbKU87nF7wnqqhrQg==&quot;,&quot;size&quot;:{&quot;width&quot;:425.3333333333333,&quot;height&quot;:31.666666666666668}}"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25" y="2638050"/>
            <a:ext cx="4051300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Delta f\\,:$$&quot;,&quot;backgroundColor&quot;:&quot;#FFFFFF&quot;,&quot;id&quot;:&quot;25&quot;,&quot;type&quot;:&quot;$$&quot;,&quot;backgroundColorModified&quot;:false,&quot;aid&quot;:null,&quot;font&quot;:{&quot;size&quot;:20,&quot;family&quot;:&quot;Arial&quot;,&quot;color&quot;:&quot;#000000&quot;},&quot;ts&quot;:1758494902595,&quot;cs&quot;:&quot;Bk0e/HXcgp0K9d8wdIF6NA==&quot;,&quot;size&quot;:{&quot;width&quot;:62,&quot;height&quot;:28.833333333333332}}" id="309" name="Google Shape;3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75" y="3342475"/>
            <a:ext cx="59055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343900" y="2079150"/>
            <a:ext cx="430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uncertainties: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1046650" y="3274500"/>
            <a:ext cx="35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uncertainty due to noise, drift, or environment.</a:t>
            </a:r>
            <a:endParaRPr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40" title="WhatsApp Image 2025-09-21 at 10.58.22 PM (2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225" y="1068613"/>
            <a:ext cx="2841900" cy="2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SCARA Actuator on Vehicle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314000" y="1074425"/>
            <a:ext cx="48969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When a manipulator (SCARA arm) is mounted on a vehicle, their dynamics are coupled.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system must consider both: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Actuator (arm) dynamics.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Vehicle (mobile base) dynamics.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75" y="1472775"/>
            <a:ext cx="3252951" cy="18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5400675" y="3593000"/>
            <a:ext cx="367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https://robotnik.eu/wp-content/uploads/2022/09/Robotnik_XL-GEN_web_220615_01-1.jpg</a:t>
            </a:r>
            <a:endParaRPr sz="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 Dynamics (SCARA arm)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type&quot;:&quot;$$&quot;,&quot;backgroundColor&quot;:&quot;#FFFFFF&quot;,&quot;code&quot;:&quot;$$M_{a}​\\ddot{q}_{a}​+C_{a}\\dot{q}_{a}​​+Ga​=B_{a}\\tau_{a}$$&quot;,&quot;backgroundColorModified&quot;:false,&quot;aid&quot;:null,&quot;font&quot;:{&quot;size&quot;:30.5,&quot;family&quot;:&quot;Arial&quot;,&quot;color&quot;:&quot;#000000&quot;},&quot;id&quot;:&quot;25&quot;,&quot;ts&quot;:1758496962250,&quot;cs&quot;:&quot;CWB8YLyiZkM1RVzu1iNzYw==&quot;,&quot;size&quot;:{&quot;width&quot;:538.347350656168,&quot;height&quot;:43.62204461942258}}"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50" y="1094367"/>
            <a:ext cx="5127759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6&quot;,&quot;backgroundColor&quot;:&quot;#FFFFFF&quot;,&quot;aid&quot;:null,&quot;type&quot;:&quot;$$&quot;,&quot;font&quot;:{&quot;family&quot;:&quot;Arial&quot;,&quot;size&quot;:32.5,&quot;color&quot;:&quot;#000000&quot;},&quot;code&quot;:&quot;$$q_{a}\\,=\\,$$&quot;,&quot;backgroundColorModified&quot;:false,&quot;ts&quot;:1758496544448,&quot;cs&quot;:&quot;Z1rxgH8kEWJxIUfRbIfFZg==&quot;,&quot;size&quot;:{&quot;width&quot;:105.54394330708662,&quot;height&quot;:33.06825196850394}}"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0" y="1836175"/>
            <a:ext cx="861356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7&quot;,&quot;code&quot;:&quot;$$M_{a}\\,=$$&quot;,&quot;backgroundColorModified&quot;:false,&quot;type&quot;:&quot;$$&quot;,&quot;font&quot;:{&quot;family&quot;:&quot;Arial&quot;,&quot;color&quot;:&quot;#000000&quot;,&quot;size&quot;:26.5},&quot;aid&quot;:null,&quot;backgroundColor&quot;:&quot;#FFFFFF&quot;,&quot;ts&quot;:1758496548218,&quot;cs&quot;:&quot;gV3Ff7SPlpeqGdVM8BWEWg==&quot;,&quot;size&quot;:{&quot;width&quot;:106.66661049868766,&quot;height&quot;:35.03755748031495}}"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50" y="2374002"/>
            <a:ext cx="821614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code&quot;:&quot;$$C_{a\\,}=$$&quot;,&quot;id&quot;:&quot;28&quot;,&quot;backgroundColorModified&quot;:false,&quot;font&quot;:{&quot;color&quot;:&quot;#000000&quot;,&quot;size&quot;:20,&quot;family&quot;:&quot;Arial&quot;},&quot;type&quot;:&quot;$$&quot;,&quot;ts&quot;:1758496271872,&quot;cs&quot;:&quot;OqQWuANGLV0hQ0A4TXY/rg==&quot;,&quot;size&quot;:{&quot;width&quot;:71.83333333333333,&quot;height&quot;:27}}" id="331" name="Google Shape;3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53" y="2828925"/>
            <a:ext cx="861350" cy="323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29&quot;,&quot;font&quot;:{&quot;family&quot;:&quot;Arial&quot;,&quot;size&quot;:20,&quot;color&quot;:&quot;#000000&quot;},&quot;type&quot;:&quot;$$&quot;,&quot;code&quot;:&quot;$$G_{a\\,}=$$&quot;,&quot;backgroundColorModified&quot;:false,&quot;aid&quot;:null,&quot;ts&quot;:1758496292681,&quot;cs&quot;:&quot;aheRmGuIwWij7K8C4QDwCA==&quot;,&quot;size&quot;:{&quot;width&quot;:73.83333333333333,&quot;height&quot;:27}}" id="332" name="Google Shape;33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450" y="3340100"/>
            <a:ext cx="861350" cy="314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30&quot;,&quot;code&quot;:&quot;$$B_{a}\\,\\tau_{a}\\,=$$&quot;,&quot;font&quot;:{&quot;size&quot;:20,&quot;color&quot;:&quot;#000000&quot;,&quot;family&quot;:&quot;Arial&quot;},&quot;aid&quot;:null,&quot;type&quot;:&quot;$$&quot;,&quot;backgroundColor&quot;:&quot;#FFFFFF&quot;,&quot;ts&quot;:1758496330877,&quot;cs&quot;:&quot;2/Y4zGHacrjk+6Y0Tdv4Pg==&quot;,&quot;size&quot;:{&quot;width&quot;:106.66666666666667,&quot;height&quot;:26.333333333333332}}" id="333" name="Google Shape;33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438" y="3797825"/>
            <a:ext cx="101600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1&quot;,&quot;code&quot;:&quot;$$\\left[\\theta_{1},\\,\\theta_{2}\\,,\\,....\\theta_{n}\\right]^{T}$$&quot;,&quot;backgroundColor&quot;:&quot;#FFFFFF&quot;,&quot;backgroundColorModified&quot;:false,&quot;aid&quot;:null,&quot;type&quot;:&quot;$$&quot;,&quot;font&quot;:{&quot;family&quot;:&quot;Arial&quot;,&quot;color&quot;:&quot;#000000&quot;,&quot;size&quot;:20},&quot;ts&quot;:1758496478650,&quot;cs&quot;:&quot;W03+zlvznajk/3+odXSPZw==&quot;,&quot;size&quot;:{&quot;width&quot;:216.83333333333334,&quot;height&quot;:37.833333333333336}}" id="334" name="Google Shape;33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6275" y="1725488"/>
            <a:ext cx="2065338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1514450" y="2226538"/>
            <a:ext cx="18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inertia of arm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1486475" y="2710988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Coriolis/centrifugal effect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1486475" y="3254413"/>
            <a:ext cx="18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gravity of arm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1639325" y="3692400"/>
            <a:ext cx="25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torque at joints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42" title="WhatsApp Image 2025-09-21 at 11.11.07 PM (1)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600" y="1725525"/>
            <a:ext cx="3628300" cy="179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type&quot;:&quot;$$&quot;,&quot;id&quot;:&quot;25&quot;,&quot;aid&quot;:null,&quot;font&quot;:{&quot;size&quot;:30.5,&quot;color&quot;:&quot;#000000&quot;,&quot;family&quot;:&quot;Arial&quot;},&quot;code&quot;:&quot;$$M_{v}​\\ddot{q}_{v}​+C_{v}\\dot{q}_{v}​​+G_{v}​=B_{v}\\tau_{v}$$&quot;,&quot;backgroundColorModified&quot;:false,&quot;ts&quot;:1758496954264,&quot;cs&quot;:&quot;AStPntd4erSb7d2FYwbBvQ==&quot;,&quot;size&quot;:{&quot;width&quot;:526.1798895013125,&quot;height&quot;:43.622033595800524}}"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8" y="1222897"/>
            <a:ext cx="5011863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q_{v}\\,=\\,$$&quot;,&quot;backgroundColorModified&quot;:false,&quot;id&quot;:&quot;26&quot;,&quot;type&quot;:&quot;$$&quot;,&quot;font&quot;:{&quot;size&quot;:27.5,&quot;color&quot;:&quot;#000000&quot;,&quot;family&quot;:&quot;Arial&quot;},&quot;backgroundColor&quot;:&quot;#FFFFFF&quot;,&quot;aid&quot;:null,&quot;ts&quot;:1758496790761,&quot;cs&quot;:&quot;ebZ8ugautgJaoOVvsicf4w==&quot;,&quot;size&quot;:{&quot;width&quot;:86.5,&quot;height&quot;:27.5}}"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8" y="1836175"/>
            <a:ext cx="823913" cy="26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code&quot;:&quot;$$M_{v}\\,=$$&quot;,&quot;id&quot;:&quot;27&quot;,&quot;font&quot;:{&quot;color&quot;:&quot;#000000&quot;,&quot;family&quot;:&quot;Arial&quot;,&quot;size&quot;:21},&quot;backgroundColorModified&quot;:false,&quot;type&quot;:&quot;$$&quot;,&quot;backgroundColor&quot;:&quot;#FFFFFF&quot;,&quot;ts&quot;:1758496855604,&quot;cs&quot;:&quot;ECxVTsJp/0NjIDPJF6YDWQ==&quot;,&quot;size&quot;:{&quot;width&quot;:83.16666666666667,&quot;height&quot;:27.833333333333332}}"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60" y="2374002"/>
            <a:ext cx="792163" cy="265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font&quot;:{&quot;family&quot;:&quot;Arial&quot;,&quot;color&quot;:&quot;#000000&quot;,&quot;size&quot;:25},&quot;type&quot;:&quot;$$&quot;,&quot;backgroundColor&quot;:&quot;#FFFFFF&quot;,&quot;aid&quot;:null,&quot;code&quot;:&quot;$$C_{v\\,}=$$&quot;,&quot;id&quot;:&quot;28&quot;,&quot;ts&quot;:1758496873893,&quot;cs&quot;:&quot;QiKkga7Mp40VY8NAL+zf4g==&quot;,&quot;size&quot;:{&quot;width&quot;:88.33333333333333,&quot;height&quot;:33.833333333333336}}" id="349" name="Google Shape;34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484" y="2828925"/>
            <a:ext cx="84137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9&quot;,&quot;code&quot;:&quot;$$G_{v\\,}=$$&quot;,&quot;font&quot;:{&quot;family&quot;:&quot;Arial&quot;,&quot;color&quot;:&quot;#000000&quot;,&quot;size&quot;:24},&quot;backgroundColorModified&quot;:false,&quot;backgroundColor&quot;:&quot;#FFFFFF&quot;,&quot;aid&quot;:null,&quot;type&quot;:&quot;$$&quot;,&quot;ts&quot;:1758496887228,&quot;cs&quot;:&quot;f6wIVaud8rcZ/82jAgUK2w==&quot;,&quot;size&quot;:{&quot;width&quot;:87.5,&quot;height&quot;:32.5}}" id="350" name="Google Shape;35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113" y="3340100"/>
            <a:ext cx="833438" cy="309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$$B_{v}\\,\\tau_{v}\\,=$$&quot;,&quot;backgroundColorModified&quot;:false,&quot;type&quot;:&quot;$$&quot;,&quot;aid&quot;:null,&quot;font&quot;:{&quot;family&quot;:&quot;Arial&quot;,&quot;size&quot;:20,&quot;color&quot;:&quot;#000000&quot;},&quot;id&quot;:&quot;30&quot;,&quot;ts&quot;:1758496907297,&quot;cs&quot;:&quot;64KbrV8RYbnxC0z5sHOM9Q==&quot;,&quot;size&quot;:{&quot;width&quot;:104.66666666666667,&quot;height&quot;:26.333333333333332}}" id="351" name="Google Shape;35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63" y="3797825"/>
            <a:ext cx="9969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backgroundColorModified&quot;:false,&quot;id&quot;:&quot;31&quot;,&quot;font&quot;:{&quot;color&quot;:&quot;#000000&quot;,&quot;family&quot;:&quot;Arial&quot;,&quot;size&quot;:20},&quot;backgroundColor&quot;:&quot;#FFFFFF&quot;,&quot;code&quot;:&quot;$$\\left[x,\\,y\\,,\\,\\phi\\right]^{T}$$&quot;,&quot;ts&quot;:1758496834071,&quot;cs&quot;:&quot;NnmxLBx3AoyAHi3i93Ulqg==&quot;,&quot;size&quot;:{&quot;width&quot;:125.83333333333333,&quot;height&quot;:37.833333333333336}}" id="352" name="Google Shape;35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4438" y="1737763"/>
            <a:ext cx="1198563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1510150" y="2269563"/>
            <a:ext cx="18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inertia of vehicle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1587775" y="2828925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Coriolis/centrifugal effect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1510150" y="3340100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vehicle’s gravitational effect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1639325" y="3692400"/>
            <a:ext cx="25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 forces/torques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43" title="WhatsApp Image 2025-09-21 at 11.11.07 PM (1)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4075" y="1935725"/>
            <a:ext cx="3628300" cy="179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Combined System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code&quot;:&quot;$$M​\\ddot{q}_{v}​+C\\dot{q}​​+G​=B\\tau$$&quot;,&quot;type&quot;:&quot;$$&quot;,&quot;font&quot;:{&quot;size&quot;:30.5,&quot;family&quot;:&quot;Arial&quot;,&quot;color&quot;:&quot;#000000&quot;},&quot;id&quot;:&quot;25&quot;,&quot;aid&quot;:null,&quot;backgroundColorModified&quot;:false,&quot;ts&quot;:1758501142263,&quot;cs&quot;:&quot;ykiR5zQZbTtbNMS3is2PQw==&quot;,&quot;size&quot;:{&quot;width&quot;:411,&quot;height&quot;:43}}"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927" y="3435797"/>
            <a:ext cx="39147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6&quot;,&quot;backgroundColor&quot;:&quot;#FFFFFF&quot;,&quot;font&quot;:{&quot;color&quot;:&quot;#000000&quot;,&quot;family&quot;:&quot;Arial&quot;,&quot;size&quot;:27.5},&quot;backgroundColorModified&quot;:false,&quot;aid&quot;:null,&quot;type&quot;:&quot;$$&quot;,&quot;code&quot;:&quot;$$q\\,=\\,$$&quot;,&quot;ts&quot;:1758502213615,&quot;cs&quot;:&quot;fGqRoN3Dq1PdlDLoD/iu0A==&quot;,&quot;size&quot;:{&quot;width&quot;:68.66666666666667,&quot;height&quot;:27.5}}"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44" y="1937700"/>
            <a:ext cx="654050" cy="26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1&quot;,&quot;font&quot;:{&quot;size&quot;:20,&quot;family&quot;:&quot;Arial&quot;,&quot;color&quot;:&quot;#000000&quot;},&quot;backgroundColorModified&quot;:false,&quot;code&quot;:&quot;$$\\begin{bmatrix}\n{q_{a}}\\\\\n{q_{v}}\\\\\n\\end{bmatrix}$$&quot;,&quot;aid&quot;:null,&quot;backgroundColor&quot;:&quot;#FFFFFF&quot;,&quot;type&quot;:&quot;$$&quot;,&quot;ts&quot;:1758501187020,&quot;cs&quot;:&quot;VfBvFdrvXsa4XYEhwjErHw==&quot;,&quot;size&quot;:{&quot;width&quot;:46,&quot;height&quot;:75.16666666666667}}"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178" y="1710688"/>
            <a:ext cx="438150" cy="7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351375" y="1008563"/>
            <a:ext cx="18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Full State Vector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351375" y="2828925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Unified dynamics: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aid&quot;:null,&quot;font&quot;:{&quot;size&quot;:27.5,&quot;color&quot;:&quot;#000000&quot;,&quot;family&quot;:&quot;Arial&quot;},&quot;id&quot;:&quot;26&quot;,&quot;backgroundColor&quot;:&quot;#FFFFFF&quot;,&quot;code&quot;:&quot;$$q_{v}\\,=\\,$$&quot;,&quot;type&quot;:&quot;$$&quot;,&quot;backgroundColorModified&quot;:false,&quot;ts&quot;:1758502316378,&quot;cs&quot;:&quot;czad1FBbIrjjHEGiEFh/ng==&quot;,&quot;size&quot;:{&quot;width&quot;:86.50000000000004,&quot;height&quot;:27.5}}" id="369" name="Google Shape;36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2519" y="2004951"/>
            <a:ext cx="823913" cy="26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family&quot;:&quot;Arial&quot;,&quot;color&quot;:&quot;#000000&quot;,&quot;size&quot;:20},&quot;backgroundColorModified&quot;:false,&quot;type&quot;:&quot;$$&quot;,&quot;id&quot;:&quot;31&quot;,&quot;code&quot;:&quot;$$\\begin{bmatrix}\n{\\alpha}\\\\\n{y}\\\\\n{\\phi}\\\\\n\\end{bmatrix}$$&quot;,&quot;aid&quot;:null,&quot;ts&quot;:1758502297940,&quot;cs&quot;:&quot;O38q/IPT/RqoWMn3DSVjAA==&quot;,&quot;size&quot;:{&quot;width&quot;:42,&quot;height&quot;:119}}" id="370" name="Google Shape;37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456" y="1710688"/>
            <a:ext cx="4000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&quot;:&quot;#FFFFFF&quot;,&quot;id&quot;:&quot;31&quot;,&quot;font&quot;:{&quot;color&quot;:&quot;#000000&quot;,&quot;family&quot;:&quot;Arial&quot;,&quot;size&quot;:20},&quot;backgroundColorModified&quot;:false,&quot;type&quot;:&quot;$$&quot;,&quot;code&quot;:&quot;$$\\begin{bmatrix}\n{\\theta_{1}}\\\\\n{.}\\\\\n{.}\\\\\n{\\theta_{n}}\\\\\n\\end{bmatrix}$$&quot;,&quot;ts&quot;:1758502427519,&quot;cs&quot;:&quot;CSCZ40Q9o7+ChDt8z3Rauw==&quot;,&quot;size&quot;:{&quot;width&quot;:52.333333333333336,&quot;height&quot;:162.66666666666666}}" id="371" name="Google Shape;37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0625" y="1590513"/>
            <a:ext cx="498475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code&quot;:&quot;$$q_{a}\\,=\\,$$&quot;,&quot;backgroundColorModified&quot;:false,&quot;id&quot;:&quot;32&quot;,&quot;font&quot;:{&quot;size&quot;:27.5,&quot;family&quot;:&quot;Arial&quot;,&quot;color&quot;:&quot;#000000&quot;},&quot;aid&quot;:null,&quot;ts&quot;:1758502373908,&quot;cs&quot;:&quot;mEGKirnfBF0AahV/2etZJw==&quot;,&quot;size&quot;:{&quot;width&quot;:87.83333333333333,&quot;height&quot;:27.5}}" id="372" name="Google Shape;37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2525" y="2026288"/>
            <a:ext cx="836613" cy="26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 title="WhatsApp Image 2025-09-21 at 11.11.07 PM (1)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7775" y="1076150"/>
            <a:ext cx="2735176" cy="13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Structure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size&quot;:27.5,&quot;color&quot;:&quot;#000000&quot;,&quot;family&quot;:&quot;Arial&quot;},&quot;code&quot;:&quot;$$M\\,=\\,$$&quot;,&quot;backgroundColorModified&quot;:false,&quot;backgroundColor&quot;:&quot;#FFFFFF&quot;,&quot;aid&quot;:null,&quot;id&quot;:&quot;26&quot;,&quot;type&quot;:&quot;$$&quot;,&quot;ts&quot;:1758501535102,&quot;cs&quot;:&quot;ChB8MK9tOzBdvzLUCRPByw==&quot;,&quot;size&quot;:{&quot;width&quot;:94.00000000000004,&quot;height&quot;:29.5}}"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80" y="1933846"/>
            <a:ext cx="1323907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31&quot;,&quot;code&quot;:&quot;$$\\begin{bmatrix}\n{M_{a}}&amp;{M_{av}}\\\\\n{M_{va}}&amp;{M_{v}}\\\\\n\\end{bmatrix}$$&quot;,&quot;aid&quot;:null,&quot;backgroundColorModified&quot;:false,&quot;type&quot;:&quot;$$&quot;,&quot;font&quot;:{&quot;color&quot;:&quot;#000000&quot;,&quot;family&quot;:&quot;Arial&quot;,&quot;size&quot;:25},&quot;ts&quot;:1758501726877,&quot;cs&quot;:&quot;6hchhVJpv5AjkHbTV+2LzQ==&quot;,&quot;size&quot;:{&quot;width&quot;:200.58961049868768,&quot;height&quot;:94.43040367454067}}"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349" y="1600123"/>
            <a:ext cx="1910616" cy="8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/>
        </p:nvSpPr>
        <p:spPr>
          <a:xfrm>
            <a:off x="351375" y="1008575"/>
            <a:ext cx="258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Block Matrix form: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Modified&quot;:false,&quot;type&quot;:&quot;$$&quot;,&quot;backgroundColor&quot;:&quot;#FFFFFF&quot;,&quot;aid&quot;:null,&quot;id&quot;:&quot;26&quot;,&quot;font&quot;:{&quot;family&quot;:&quot;Arial&quot;,&quot;size&quot;:48.5,&quot;color&quot;:&quot;#000000&quot;},&quot;code&quot;:&quot;$$C\\,=\\,$$&quot;,&quot;ts&quot;:1758501737011,&quot;cs&quot;:&quot;B5uDqjXVhcqoC/H3LCh2lg==&quot;,&quot;size&quot;:{&quot;width&quot;:143.0971496062992,&quot;height&quot;:55.46981942257218}}"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29" y="3321793"/>
            <a:ext cx="1363000" cy="5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1&quot;,&quot;backgroundColor&quot;:&quot;#FFFFFF&quot;,&quot;code&quot;:&quot;$$\\begin{bmatrix}\n{C_{a}}&amp;{C_{av}}\\\\\n{C_{va}}&amp;{C_{v}}\\\\\n\\end{bmatrix}$$&quot;,&quot;font&quot;:{&quot;size&quot;:25.5,&quot;color&quot;:&quot;#000000&quot;,&quot;family&quot;:&quot;Arial&quot;},&quot;type&quot;:&quot;$$&quot;,&quot;aid&quot;:null,&quot;backgroundColorModified&quot;:false,&quot;ts&quot;:1758501748954,&quot;cs&quot;:&quot;x6ET6cagyZxYqhQ73AWB5w==&quot;,&quot;size&quot;:{&quot;width&quot;:200.59056745406826,&quot;height&quot;:98.92868477690287}}" id="384" name="Google Shape;38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5375" y="3089604"/>
            <a:ext cx="1910625" cy="94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 title="WhatsApp Image 2025-09-21 at 11.11.07 PM (1)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875" y="1502675"/>
            <a:ext cx="3139176" cy="15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Structure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Modified&quot;:false,&quot;backgroundColor&quot;:&quot;#FFFFFF&quot;,&quot;id&quot;:&quot;26&quot;,&quot;code&quot;:&quot;$$G\\,=\\,$$&quot;,&quot;type&quot;:&quot;$$&quot;,&quot;aid&quot;:null,&quot;font&quot;:{&quot;size&quot;:40.5,&quot;color&quot;:&quot;#000000&quot;,&quot;family&quot;:&quot;Arial&quot;},&quot;ts&quot;:1758501882565,&quot;cs&quot;:&quot;TeaSyQ7L3D5CQFZvhGpYgw==&quot;,&quot;size&quot;:{&quot;width&quot;:120.66666666666664,&quot;height&quot;:46.166666666666664}}"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58" y="2001121"/>
            <a:ext cx="1149350" cy="439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1&quot;,&quot;backgroundColorModified&quot;:false,&quot;type&quot;:&quot;$$&quot;,&quot;aid&quot;:null,&quot;code&quot;:&quot;$$\\begin{bmatrix}\n{G_{a}}\\\\\n{G_{v}}\\\\\n\\end{bmatrix}$$&quot;,&quot;font&quot;:{&quot;family&quot;:&quot;Arial&quot;,&quot;color&quot;:&quot;#000000&quot;,&quot;size&quot;:25},&quot;backgroundColor&quot;:&quot;#FFFFFF&quot;,&quot;ts&quot;:1758501976315,&quot;cs&quot;:&quot;SgCKbIh6IM1MRR1gvc3JYA==&quot;,&quot;size&quot;:{&quot;width&quot;:70.6666666666667,&quot;height&quot;:93.83333333333331}}" id="393" name="Google Shape;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354" y="1833060"/>
            <a:ext cx="673100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/>
        </p:nvSpPr>
        <p:spPr>
          <a:xfrm>
            <a:off x="351375" y="1008575"/>
            <a:ext cx="25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Block Matrix form: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family&quot;:&quot;Arial&quot;,&quot;size&quot;:44.5,&quot;color&quot;:&quot;#000000&quot;},&quot;backgroundColorModified&quot;:false,&quot;aid&quot;:null,&quot;backgroundColor&quot;:&quot;#FFFFFF&quot;,&quot;id&quot;:&quot;26&quot;,&quot;type&quot;:&quot;$$&quot;,&quot;code&quot;:&quot;$$B=\\,$$&quot;,&quot;ts&quot;:1758502149968,&quot;cs&quot;:&quot;T6QzVWiEi7U8xie7T++kIw==&quot;,&quot;size&quot;:{&quot;width&quot;:120.66665616797904,&quot;height&quot;:47.958740157480314}}" id="395" name="Google Shape;3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575" y="2073576"/>
            <a:ext cx="104543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code&quot;:&quot;$$\\begin{bmatrix}\n{B_{a}}&amp;{0}\\\\\n{0}&amp;{B_{v}}\\\\\n\\end{bmatrix}$$&quot;,&quot;id&quot;:&quot;31&quot;,&quot;font&quot;:{&quot;color&quot;:&quot;#000000&quot;,&quot;family&quot;:&quot;Arial&quot;,&quot;size&quot;:24.5},&quot;type&quot;:&quot;$$&quot;,&quot;backgroundColor&quot;:&quot;#FFFFFF&quot;,&quot;ts&quot;:1758502156109,&quot;cs&quot;:&quot;did0ppu/69JvSuHTsPvVdQ==&quot;,&quot;size&quot;:{&quot;width&quot;:154.86359868766402,&quot;height&quot;:93.83471784776901}}" id="396" name="Google Shape;39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900" y="1834437"/>
            <a:ext cx="1475076" cy="8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M_{av}\\,,\\,\\,C_{av}\\,=\\,$$&quot;,&quot;aid&quot;:null,&quot;backgroundColorModified&quot;:false,&quot;backgroundColor&quot;:&quot;#FFFFFF&quot;,&quot;font&quot;:{&quot;size&quot;:32.5,&quot;family&quot;:&quot;Arial&quot;,&quot;color&quot;:&quot;#000000&quot;},&quot;type&quot;:&quot;$$&quot;,&quot;id&quot;:&quot;33&quot;,&quot;ts&quot;:1758503529333,&quot;cs&quot;:&quot;ejKB226+MpnWM0OnyhwS9g==&quot;,&quot;size&quot;:{&quot;width&quot;:275.06931837270344,&quot;height&quot;:46.165344094488155}}" id="397" name="Google Shape;39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175" y="2971700"/>
            <a:ext cx="2620035" cy="4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 txBox="1"/>
          <p:nvPr/>
        </p:nvSpPr>
        <p:spPr>
          <a:xfrm>
            <a:off x="351375" y="3618425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Manipulator affects vehicle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affects manipulator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3207200" y="2976013"/>
            <a:ext cx="430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coupling terms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Extension: Mecanum Vehicle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backgroundColorModified&quot;:false,&quot;aid&quot;:null,&quot;font&quot;:{&quot;size&quot;:40.5,&quot;color&quot;:&quot;#000000&quot;,&quot;family&quot;:&quot;Arial&quot;},&quot;id&quot;:&quot;26&quot;,&quot;type&quot;:&quot;$$&quot;,&quot;code&quot;:&quot;$$q_{v}\\,$$&quot;,&quot;ts&quot;:1758503763130,&quot;cs&quot;:&quot;hU67Z6S0hRjY36TkkZ3veg==&quot;,&quot;size&quot;:{&quot;width&quot;:49.333333333333336,&quot;height&quot;:40.5}}" id="406" name="Google Shape;4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250" y="1179175"/>
            <a:ext cx="255750" cy="2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 txBox="1"/>
          <p:nvPr/>
        </p:nvSpPr>
        <p:spPr>
          <a:xfrm>
            <a:off x="226850" y="1039175"/>
            <a:ext cx="5320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For a 3-wheel or 4-wheel mecanum robot,         increases (extra DOFs).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Example: 3×3 gives a 4×4 vehicle inertia matrix.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Same block structure, only dimensions change.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925" y="1084000"/>
            <a:ext cx="3252951" cy="18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5325925" y="3204225"/>
            <a:ext cx="367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https://robotnik.eu/wp-content/uploads/2022/09/Robotnik_XL-GEN_web_220615_01-1.jpg</a:t>
            </a:r>
            <a:endParaRPr sz="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637500" y="314450"/>
            <a:ext cx="7869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38975" y="844850"/>
            <a:ext cx="82125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&amp; Physical Constraints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Kinematics &amp; Equations of Motion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b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&amp; Perception Fundamentals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Nonlinear Control Methods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Model Predictive Control (NMPC) + Constraints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Planning Algorithms (RRT*, RRT, DWA, path generation)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Learning-Based Planning &amp; Control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Standards, Architectures, &amp; Safety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Points: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226850" y="1061600"/>
            <a:ext cx="53205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Vehicle and manipulator dynamics are not independent.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Must model coupling between them.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This framework generalizes to:</a:t>
            </a:r>
            <a:b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Any manipulator-on-mobile-base system (e.g., robotic arms on AGVs).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50" y="1061600"/>
            <a:ext cx="3161818" cy="17796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5400650" y="3122432"/>
            <a:ext cx="3575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88875" lIns="88875" spcFirstLastPara="1" rIns="88875" wrap="square" tIns="88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3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https://robotnik.eu/wp-content/uploads/2022/09/Robotnik_XL-GEN_web_220615_01-1.jpg</a:t>
            </a:r>
            <a:endParaRPr sz="583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183575" y="3817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Transformation of Mobile Robot Dynamics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>
            <a:off x="226850" y="1061600"/>
            <a:ext cx="532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Differential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Drive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aid&quot;:null,&quot;id&quot;:&quot;34&quot;,&quot;backgroundColor&quot;:&quot;#FFFFFF&quot;,&quot;type&quot;:&quot;$$&quot;,&quot;font&quot;:{&quot;color&quot;:&quot;#000000&quot;,&quot;size&quot;:16,&quot;family&quot;:&quot;Arial&quot;},&quot;backgroundColorModified&quot;:false,&quot;code&quot;:&quot;$$Y\\,=\\,\\left[x\\,+\\,d\\,\\cos\\theta\\,\\,\\,\\,\\,\\,\\,\\,\\,\\,y\\,\\,+\\,\\,d\\,\\sin\\theta\\right]\\,\\,\\,\\,\\,\\,\\,$$&quot;,&quot;ts&quot;:1758505679959,&quot;cs&quot;:&quot;BZOCsdE64zrjIoplX4DQ6w==&quot;,&quot;size&quot;:{&quot;width&quot;:364.6666666666667,&quot;height&quot;:25.333333333333332}}" id="426" name="Google Shape;4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625" y="2031950"/>
            <a:ext cx="347345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font&quot;:{&quot;color&quot;:&quot;#000000&quot;,&quot;family&quot;:&quot;Arial&quot;,&quot;size&quot;:16},&quot;backgroundColor&quot;:&quot;#FFFFFF&quot;,&quot;id&quot;:&quot;35&quot;,&quot;type&quot;:&quot;$$&quot;,&quot;aid&quot;:null,&quot;code&quot;:&quot;$$\\dot{Y}\\,\\,\\,\\,=\\,\\,T\\,\\,\\,\\,\\dot{X}$$&quot;,&quot;ts&quot;:1758505718028,&quot;cs&quot;:&quot;4ux6HMfJBy5RcGOAzHpRmg==&quot;,&quot;size&quot;:{&quot;width&quot;:132.5,&quot;height&quot;:22.833333333333332}}"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213" y="2526263"/>
            <a:ext cx="1262063" cy="21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6,&quot;color&quot;:&quot;#000000&quot;,&quot;family&quot;:&quot;Arial&quot;},&quot;code&quot;:&quot;$$\\dot{Y}\\,\\,=\\,\\,\\begin{bmatrix}\n{1}&amp;{0}&amp;{-d\\,\\sin\\theta}\\\\\n{0}&amp;{1}&amp;{d\\cos\\theta}\\\\\n\\end{bmatrix}\\dot{X}$$&quot;,&quot;backgroundColorModified&quot;:false,&quot;aid&quot;:null,&quot;id&quot;:&quot;39&quot;,&quot;type&quot;:&quot;$$&quot;,&quot;backgroundColor&quot;:&quot;#FFFFFF&quot;,&quot;ts&quot;:1758506713319,&quot;cs&quot;:&quot;Clhkk/lY3GsO1cmF0CJtgg==&quot;,&quot;size&quot;:{&quot;width&quot;:278.75,&quot;height&quot;:60.25}}" id="428" name="Google Shape;42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975" y="3458474"/>
            <a:ext cx="2655094" cy="57388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183575" y="1457825"/>
            <a:ext cx="27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Defining Look Ahead Point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355525" y="2996775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 Relation: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49" title="WhatsApp Image 2025-09-21 at 10.58.22 PM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949" y="1364175"/>
            <a:ext cx="2843776" cy="241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Transformation of Mobile Robot Dynamics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50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code&quot;:&quot;$$M\\,\\,\\,\\,\\ddot{Y}\\,\\,\\,\\,+\\,\\,\\,\\,C\\,\\,\\,\\,\\dot{Y}\\,\\,\\,\\,=\\,\\,\\,B\\,\\,\\,\\tau$$&quot;,&quot;font&quot;:{&quot;size&quot;:16,&quot;family&quot;:&quot;Arial&quot;,&quot;color&quot;:&quot;#000000&quot;},&quot;id&quot;:&quot;36&quot;,&quot;aid&quot;:null,&quot;backgroundColor&quot;:&quot;#FFFFFF&quot;,&quot;type&quot;:&quot;$$&quot;,&quot;backgroundColorModified&quot;:false,&quot;ts&quot;:1758505822215,&quot;cs&quot;:&quot;paBVtfAWJRXaXa5Si+IGCA==&quot;,&quot;size&quot;:{&quot;width&quot;:287.25,&quot;height&quot;:24.75}}" id="438" name="Google Shape;4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75" y="1368813"/>
            <a:ext cx="2736056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backgroundColor&quot;:&quot;#FFFFFF&quot;,&quot;id&quot;:&quot;37&quot;,&quot;code&quot;:&quot;$$\\dot{q}\\,\\,\\,=\\,\\,\\,\\,T\\,\\,\\,\\,\\dot{\\phi}$$&quot;,&quot;backgroundColorModified&quot;:false,&quot;font&quot;:{&quot;color&quot;:&quot;#000000&quot;,&quot;family&quot;:&quot;Arial&quot;,&quot;size&quot;:16},&quot;ts&quot;:1758505866602,&quot;cs&quot;:&quot;oBSmliUcJXvqR4lZG+QR3g==&quot;,&quot;size&quot;:{&quot;width&quot;:122.33333333333333,&quot;height&quot;:28.166666666666668}}" id="439" name="Google Shape;4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425" y="2780925"/>
            <a:ext cx="1165225" cy="26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backgroundColor&quot;:&quot;#FFFFFF&quot;,&quot;id&quot;:&quot;38&quot;,&quot;code&quot;:&quot;$$M\\,\\,\\ddot{q}\\,\\,\\,\\,+\\,\\,c\\,\\,\\dot{q}\\,\\,\\,+\\,\\,G\\,\\,=\\,\\,B\\,\\,\\tau$$&quot;,&quot;type&quot;:&quot;$$&quot;,&quot;font&quot;:{&quot;family&quot;:&quot;Arial&quot;,&quot;size&quot;:16,&quot;color&quot;:&quot;#000000&quot;},&quot;ts&quot;:1758506103532,&quot;cs&quot;:&quot;0S4B2rZL/+cWX2pSIhAnsA==&quot;,&quot;size&quot;:{&quot;width&quot;:293.25,&quot;height&quot;:22.75}}" id="440" name="Google Shape;4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025" y="3462125"/>
            <a:ext cx="2793206" cy="21669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444550" y="892913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at Y 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489525" y="2177525"/>
            <a:ext cx="44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Generalised Velocities: 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p50" title="WhatsApp Image 2025-09-21 at 10.58.22 PM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949" y="1364175"/>
            <a:ext cx="2843776" cy="241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Transformation of Mobile Robot Dynamics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Modified&quot;:false,&quot;font&quot;:{&quot;color&quot;:&quot;#000000&quot;,&quot;family&quot;:&quot;Arial&quot;,&quot;size&quot;:16},&quot;backgroundColor&quot;:&quot;#FFFFFF&quot;,&quot;id&quot;:&quot;35&quot;,&quot;type&quot;:&quot;$$&quot;,&quot;aid&quot;:null,&quot;code&quot;:&quot;$$\\dot{Y}\\,\\,\\,\\,=\\,\\,T\\,\\,\\,\\,\\dot{X}$$&quot;,&quot;ts&quot;:1758505718028,&quot;cs&quot;:&quot;4ux6HMfJBy5RcGOAzHpRmg==&quot;,&quot;size&quot;:{&quot;width&quot;:132.5,&quot;height&quot;:22.833333333333332}}"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638" y="3706988"/>
            <a:ext cx="1262063" cy="21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M\\,\\,\\,\\,\\ddot{Y}\\,\\,\\,\\,+\\,\\,\\,\\,C\\,\\,\\,\\,\\dot{Y}\\,\\,\\,\\,=\\,\\,\\,B\\,\\,\\,\\tau$$&quot;,&quot;font&quot;:{&quot;size&quot;:16,&quot;family&quot;:&quot;Arial&quot;,&quot;color&quot;:&quot;#000000&quot;},&quot;id&quot;:&quot;36&quot;,&quot;aid&quot;:null,&quot;backgroundColor&quot;:&quot;#FFFFFF&quot;,&quot;type&quot;:&quot;$$&quot;,&quot;backgroundColorModified&quot;:false,&quot;ts&quot;:1758505822215,&quot;cs&quot;:&quot;paBVtfAWJRXaXa5Si+IGCA==&quot;,&quot;size&quot;:{&quot;width&quot;:287.25,&quot;height&quot;:24.75}}" id="451" name="Google Shape;4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900" y="3120675"/>
            <a:ext cx="2736056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backgroundColor&quot;:&quot;#FFFFFF&quot;,&quot;id&quot;:&quot;37&quot;,&quot;code&quot;:&quot;$$\\dot{q}\\,\\,\\,=\\,\\,\\,\\,T\\,\\,\\,\\,\\dot{\\phi}$$&quot;,&quot;backgroundColorModified&quot;:false,&quot;font&quot;:{&quot;color&quot;:&quot;#000000&quot;,&quot;family&quot;:&quot;Arial&quot;,&quot;size&quot;:16},&quot;ts&quot;:1758505866602,&quot;cs&quot;:&quot;oBSmliUcJXvqR4lZG+QR3g==&quot;,&quot;size&quot;:{&quot;width&quot;:122.33333333333333,&quot;height&quot;:28.166666666666668}}" id="452" name="Google Shape;4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025" y="1573200"/>
            <a:ext cx="1165225" cy="268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backgroundColor&quot;:&quot;#FFFFFF&quot;,&quot;id&quot;:&quot;38&quot;,&quot;code&quot;:&quot;$$M\\,\\,\\ddot{q}\\,\\,\\,\\,+\\,\\,c\\,\\,\\dot{q}\\,\\,\\,+\\,\\,G\\,\\,=\\,\\,B\\,\\,\\tau$$&quot;,&quot;type&quot;:&quot;$$&quot;,&quot;font&quot;:{&quot;family&quot;:&quot;Arial&quot;,&quot;size&quot;:16,&quot;color&quot;:&quot;#000000&quot;},&quot;ts&quot;:1758506103532,&quot;cs&quot;:&quot;0S4B2rZL/+cWX2pSIhAnsA==&quot;,&quot;size&quot;:{&quot;width&quot;:293.25,&quot;height&quot;:22.75}}" id="453" name="Google Shape;45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825" y="2161300"/>
            <a:ext cx="2793206" cy="21669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 txBox="1"/>
          <p:nvPr/>
        </p:nvSpPr>
        <p:spPr>
          <a:xfrm>
            <a:off x="407175" y="2811638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at Y 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295725" y="956925"/>
            <a:ext cx="42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Linking to Generalized Velocities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p51" title="WhatsApp Image 2025-09-21 at 10.58.22 PM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7949" y="1364175"/>
            <a:ext cx="2843776" cy="241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Transformation of Mobile Robot Dynamics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458600" y="984750"/>
            <a:ext cx="266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Defining Barred Matrices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color&quot;:&quot;#000000&quot;,&quot;size&quot;:16,&quot;family&quot;:&quot;Arial&quot;},&quot;aid&quot;:null,&quot;code&quot;:&quot;$$\\widetilde{B}\\,\\,=\\,\\,TB$$&quot;,&quot;type&quot;:&quot;$$&quot;,&quot;id&quot;:&quot;40&quot;,&quot;backgroundColor&quot;:&quot;#FFFFFF&quot;,&quot;backgroundColorModified&quot;:false,&quot;ts&quot;:1758507075420,&quot;cs&quot;:&quot;1O8imADHAEDISx8W1n1EPQ==&quot;,&quot;size&quot;:{&quot;width&quot;:104.83333333333333,&quot;height&quot;:22.833333333333332}}"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00" y="1675575"/>
            <a:ext cx="998538" cy="21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id&quot;:&quot;41&quot;,&quot;backgroundColorModified&quot;:false,&quot;code&quot;:&quot;$$\\widetilde{M}\\,\\,=\\,\\,TM$$&quot;,&quot;type&quot;:&quot;$$&quot;,&quot;font&quot;:{&quot;color&quot;:&quot;#000000&quot;,&quot;family&quot;:&quot;Arial&quot;,&quot;size&quot;:16},&quot;ts&quot;:1758507117337,&quot;cs&quot;:&quot;zGSp5VBiDa2XZqFPAIp5+Q==&quot;,&quot;size&quot;:{&quot;width&quot;:119.5,&quot;height&quot;:23.333333333333332}}" id="465" name="Google Shape;4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194325"/>
            <a:ext cx="1138238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color&quot;:&quot;#000000&quot;,&quot;family&quot;:&quot;Arial&quot;,&quot;size&quot;:16},&quot;backgroundColorModified&quot;:false,&quot;code&quot;:&quot;$$\\widetilde{C\\,\\,}\\,\\,=\\,\\,TC$$&quot;,&quot;backgroundColor&quot;:&quot;#FFFFFF&quot;,&quot;id&quot;:&quot;42&quot;,&quot;type&quot;:&quot;$$&quot;,&quot;ts&quot;:1758507137682,&quot;cs&quot;:&quot;24YvqSR0xLA0Zpluy+lYFw==&quot;,&quot;size&quot;:{&quot;width&quot;:113,&quot;height&quot;:24.333333333333332}}" id="466" name="Google Shape;4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63" y="2689925"/>
            <a:ext cx="1076325" cy="23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widetilde{G}\\,\\,\\,=\\,\\,TG$$&quot;,&quot;aid&quot;:null,&quot;backgroundColorModified&quot;:false,&quot;font&quot;:{&quot;color&quot;:&quot;#000000&quot;,&quot;family&quot;:&quot;Arial&quot;,&quot;size&quot;:16},&quot;type&quot;:&quot;$$&quot;,&quot;id&quot;:&quot;43&quot;,&quot;backgroundColor&quot;:&quot;#FFFFFF&quot;,&quot;ts&quot;:1758507158283,&quot;cs&quot;:&quot;bjPVZ/mKnT65fNAdqoiwcg==&quot;,&quot;size&quot;:{&quot;width&quot;:109.5,&quot;height&quot;:24}}" id="467" name="Google Shape;46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25" y="3195050"/>
            <a:ext cx="104298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type&quot;:&quot;$$&quot;,&quot;aid&quot;:null,&quot;id&quot;:&quot;44&quot;,&quot;backgroundColor&quot;:&quot;#FFFFFF&quot;,&quot;font&quot;:{&quot;size&quot;:16,&quot;family&quot;:&quot;Arial&quot;,&quot;color&quot;:&quot;#000000&quot;},&quot;code&quot;:&quot;$$\\widetilde{G}\\,\\,:\\,\\,\\left(3\\,X\\,1\\right)$$&quot;,&quot;ts&quot;:1758507271415,&quot;cs&quot;:&quot;drO8vcudBDdlhEaaRiw0RQ==&quot;,&quot;size&quot;:{&quot;width&quot;:127.83333333333333,&quot;height&quot;:29.666666666666668}}" id="468" name="Google Shape;46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623" y="3826200"/>
            <a:ext cx="1217612" cy="28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widetilde{B}:\\,\\left(3\\,X\\,4\\right)$$&quot;,&quot;type&quot;:&quot;$$&quot;,&quot;font&quot;:{&quot;family&quot;:&quot;Arial&quot;,&quot;size&quot;:16,&quot;color&quot;:&quot;#000000&quot;},&quot;aid&quot;:null,&quot;backgroundColorModified&quot;:false,&quot;id&quot;:&quot;45&quot;,&quot;backgroundColor&quot;:&quot;#FFFFFF&quot;,&quot;ts&quot;:1758507308748,&quot;cs&quot;:&quot;IbKNDmQdVJPp/MNtdY+06w==&quot;,&quot;size&quot;:{&quot;width&quot;:115.16666666666667,&quot;height&quot;:29.166666666666668}}" id="469" name="Google Shape;46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8613" y="3828575"/>
            <a:ext cx="1096963" cy="277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\\widetilde{M},\\,\\,\\widetilde{C}\\,\\,:\\,\\,\\left(3\\,X\\,3\\right)$$&quot;,&quot;backgroundColor&quot;:&quot;#FFFFFF&quot;,&quot;id&quot;:&quot;46&quot;,&quot;type&quot;:&quot;$$&quot;,&quot;aid&quot;:null,&quot;font&quot;:{&quot;color&quot;:&quot;#000000&quot;,&quot;family&quot;:&quot;Arial&quot;,&quot;size&quot;:16},&quot;ts&quot;:1758507357633,&quot;cs&quot;:&quot;aU9CZqkG7XPBZTQdsJBZxg==&quot;,&quot;size&quot;:{&quot;width&quot;:173.5,&quot;height&quot;:29.666666666666668}}" id="470" name="Google Shape;47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700" y="3826200"/>
            <a:ext cx="1652588" cy="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 title="WhatsApp Image 2025-09-21 at 10.58.22 PM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50774" y="1308425"/>
            <a:ext cx="2843776" cy="241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Transformation of Mobile Robot Dynamics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53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407175" y="2811638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295725" y="956925"/>
            <a:ext cx="420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Dynamics</a:t>
            </a:r>
            <a:endParaRPr sz="2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backgroundColor&quot;:&quot;#FFFFFF&quot;,&quot;type&quot;:&quot;$$&quot;,&quot;backgroundColorModified&quot;:false,&quot;id&quot;:&quot;38&quot;,&quot;aid&quot;:null,&quot;code&quot;:&quot;$$TM\\,\\,\\ddot{q}\\,\\,\\,\\,+\\,T\\,c\\,\\,\\dot{q}\\,\\,\\,+\\,\\,TG\\,\\,=\\,\\,TB\\,\\,\\tau$$&quot;,&quot;font&quot;:{&quot;color&quot;:&quot;#000000&quot;,&quot;family&quot;:&quot;Arial&quot;,&quot;size&quot;:16},&quot;ts&quot;:1758508110968,&quot;cs&quot;:&quot;Kf3LVzGyHnCjTGkq/pdtnQ==&quot;,&quot;size&quot;:{&quot;width&quot;:364,&quot;height&quot;:22.666666666666668}}"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63" y="1993172"/>
            <a:ext cx="6244272" cy="388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size&quot;:16,&quot;family&quot;:&quot;Arial&quot;},&quot;type&quot;:&quot;$$&quot;,&quot;code&quot;:&quot;$$\\hookrightarrow\\widetilde{M}\\,\\,\\ddot{q}\\,\\,+\\,\\widetilde{C}\\,\\,\\dot{q}\\,\\,+\\,\\,\\widetilde{G}\\,\\,=\\,\\widetilde{B}\\,\\,\\tau$$&quot;,&quot;backgroundColorModified&quot;:false,&quot;id&quot;:&quot;47&quot;,&quot;backgroundColor&quot;:&quot;#FFFFFF&quot;,&quot;aid&quot;:null,&quot;ts&quot;:1758508203658,&quot;cs&quot;:&quot;aK80T9XKXAfFXAjemRB5DA==&quot;,&quot;size&quot;:{&quot;width&quot;:315.25,&quot;height&quot;:28.25}}" id="481" name="Google Shape;4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525" y="3169800"/>
            <a:ext cx="5152355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4-Independent wheel drive (swerve mechanism)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407175" y="2811638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675" y="1228051"/>
            <a:ext cx="2959175" cy="26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/>
        </p:nvSpPr>
        <p:spPr>
          <a:xfrm>
            <a:off x="308825" y="1322625"/>
            <a:ext cx="45300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4-Independent Wheeled Drive (Swerve)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Each wheel has 2 actuations: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Steering angle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δ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Driving force F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Robot motion = combined effect of all 4 wheels.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4-Independent wheel drive (swerve mechanism)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226850" y="2340900"/>
            <a:ext cx="21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 Balance in y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75" y="1228050"/>
            <a:ext cx="2423525" cy="22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 txBox="1"/>
          <p:nvPr/>
        </p:nvSpPr>
        <p:spPr>
          <a:xfrm>
            <a:off x="308825" y="892925"/>
            <a:ext cx="4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 Balance in x: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aid&quot;:null,&quot;backgroundColorModified&quot;:false,&quot;id&quot;:&quot;1&quot;,&quot;code&quot;:&quot;$$\\Sigma F_{x}\\,=\\,m\\ddot{x}\\,=\\,F_{1\\,}\\cos\\delta_{1}\\,+\\,F_{2\\,}\\cos\\delta_{2}\\,+\\,F_{3\\,}\\cos\\delta_{3}\\,+\\,F_{4\\,}\\cos\\delta_{4}\\,\\,$$&quot;,&quot;font&quot;:{&quot;size&quot;:27,&quot;family&quot;:&quot;Arial&quot;,&quot;color&quot;:&quot;#000000&quot;},&quot;type&quot;:&quot;$$&quot;,&quot;backgroundColor&quot;:&quot;#FFFFFF&quot;,&quot;ts&quot;:1759140134552,&quot;cs&quot;:&quot;b5Uuw24Sz637WURWPjwGew==&quot;,&quot;size&quot;:{&quot;width&quot;:601.6061879265092,&quot;height&quot;:38.548557480314976}}" id="500" name="Google Shape;5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25" y="1863950"/>
            <a:ext cx="5730299" cy="36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&quot;,&quot;backgroundColorModified&quot;:false,&quot;code&quot;:&quot;$$\\Sigma F_{y}\\,=\\,m\\ddot{y}\\,=\\,F_{1\\,}\\sin\\delta_{1}\\,+\\,F_{2\\,}\\sin\\delta_{2}\\,+\\,F_{3\\,}\\sin\\delta_{3}\\,+\\,F_{4\\,}\\sin\\delta_{4}\\,\\,$$&quot;,&quot;type&quot;:&quot;$$&quot;,&quot;backgroundColor&quot;:&quot;#FFFFFF&quot;,&quot;aid&quot;:null,&quot;font&quot;:{&quot;color&quot;:&quot;#000000&quot;,&quot;family&quot;:&quot;Arial&quot;,&quot;size&quot;:12},&quot;ts&quot;:1759139928237,&quot;cs&quot;:&quot;3b8THbJlFFK1+NSuCy5+zA==&quot;,&quot;size&quot;:{&quot;width&quot;:484.5,&quot;height&quot;:19.5}}" id="501" name="Google Shape;50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00" y="3206050"/>
            <a:ext cx="6006526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226850" y="23222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Torque Balance (Yaw Motion)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183575" y="892925"/>
            <a:ext cx="47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color&quot;:&quot;#000000&quot;,&quot;size&quot;:12,&quot;family&quot;:&quot;Arial&quot;},&quot;type&quot;:&quot;$$&quot;,&quot;code&quot;:&quot;$$\\Sigma\\tau\\,=\\,I\\ddot{\\theta}$$&quot;,&quot;backgroundColor&quot;:&quot;#FFFFFF&quot;,&quot;id&quot;:&quot;3&quot;,&quot;aid&quot;:null,&quot;backgroundColorModified&quot;:false,&quot;ts&quot;:1759140089361,&quot;cs&quot;:&quot;Ky3FXPU1X8xfVlpD1g6hDg==&quot;,&quot;size&quot;:{&quot;width&quot;:72,&quot;height&quot;:17.666666666666668}}" id="508" name="Google Shape;5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0" y="1308425"/>
            <a:ext cx="1244550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F_{1\\,}\\left(\\cos\\delta_{1}W\\,+\\,\\sin\\delta_{1}W\\right)+\\,F_{2\\,}\\left(-\\cos\\delta_{2}W+\\,\\sin\\delta_{2}L\\right)\\,$$&quot;,&quot;type&quot;:&quot;$$&quot;,&quot;aid&quot;:null,&quot;font&quot;:{&quot;family&quot;:&quot;Arial&quot;,&quot;color&quot;:&quot;#000000&quot;,&quot;size&quot;:27},&quot;backgroundColor&quot;:&quot;#FFFFFF&quot;,&quot;backgroundColorModified&quot;:false,&quot;id&quot;:&quot;4&quot;,&quot;ts&quot;:1759140512410,&quot;cs&quot;:&quot;lo00VVwRGnePHULpSpRJ/A==&quot;,&quot;size&quot;:{&quot;width&quot;:958,&quot;height&quot;:43}}" id="509" name="Google Shape;5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50" y="2037575"/>
            <a:ext cx="8683825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id&quot;:&quot;5&quot;,&quot;type&quot;:&quot;$$&quot;,&quot;aid&quot;:null,&quot;code&quot;:&quot;$$\\,+\\,F_{3\\,}\\left(\\cos\\delta_{3}W\\,-\\,\\sin\\delta_{3}L\\right)\\,+\\,F_{4\\,}\\left(-\\cos\\delta_{4}W\\,-\\,\\sin\\delta_{4}L\\,\\right)\\,$$&quot;,&quot;font&quot;:{&quot;size&quot;:27,&quot;family&quot;:&quot;Arial&quot;,&quot;color&quot;:&quot;#000000&quot;},&quot;ts&quot;:1759140566867,&quot;cs&quot;:&quot;6c9II6cWCouXg5Y0A/VPsw==&quot;,&quot;size&quot;:{&quot;width&quot;:1003,&quot;height&quot;:43}}" id="510" name="Google Shape;5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850" y="3051500"/>
            <a:ext cx="8683826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338975" y="501350"/>
            <a:ext cx="78690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HW: Simulation / Validation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3265050" y="2975625"/>
            <a:ext cx="261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x(t + Δt) = x(t) +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ẋ(t)·Δt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338975" y="2998725"/>
            <a:ext cx="291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Using a simple numerical update: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338975" y="1143825"/>
            <a:ext cx="6157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Example simulation: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D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uration: 10 s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Step size: Δt = 0.01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Verify that the simulated path matches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expectations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.Straight line, circle, etc.</a:t>
            </a:r>
            <a:endParaRPr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338975" y="3573525"/>
            <a:ext cx="33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Matlab, Simulink, Python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38975" y="501350"/>
            <a:ext cx="84303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Recap: Differential Drive Kinematics</a:t>
            </a: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6296813" y="4113050"/>
            <a:ext cx="2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to Autonomous Mobile Robots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second edition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Roland Siegwart, Illah R. Nourbakhsh, and Davide Scaramuzza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38975" y="1181200"/>
            <a:ext cx="257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Robot has 2 wheels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Radius: 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Distance between wheels: 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2b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2" title="Screenshot 2025-09-12 2256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513" y="1325300"/>
            <a:ext cx="2752579" cy="2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452050" y="2308575"/>
            <a:ext cx="18018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Wheel speeds: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φ̇₁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(right wheel)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φ̇₂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(left wheel)</a:t>
            </a:r>
            <a:endParaRPr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168725" y="2161400"/>
            <a:ext cx="22431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Robot body velocities: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vₓ = (r/2)(φ̇₁ + φ̇₂) 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ω  = (r/2b)(φ̇₁ − φ̇₂) 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38975" y="3631850"/>
            <a:ext cx="56496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Nonholonomic constraint: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 lateral velocity (v</a:t>
            </a:r>
            <a:r>
              <a:rPr baseline="-25000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0)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38975" y="501350"/>
            <a:ext cx="78690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State-Space Kinematics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38975" y="2141863"/>
            <a:ext cx="50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Motion equations (global frame)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07175" y="1114750"/>
            <a:ext cx="20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Robot’s pose: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3" title="Screenshot 2025-09-12 2256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775" y="1370150"/>
            <a:ext cx="2852875" cy="25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023850" y="3794275"/>
            <a:ext cx="2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to Autonomous Mobile Robots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second edition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Roland Siegwart, Illah R. Nourbakhsh, and Davide Scaramuzza</a:t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{&quot;font&quot;:{&quot;family&quot;:&quot;Arial&quot;,&quot;size&quot;:12,&quot;color&quot;:&quot;#000000&quot;},&quot;backgroundColor&quot;:&quot;#FFFFFF&quot;,&quot;backgroundColorModified&quot;:false,&quot;code&quot;:&quot;$$\\begin{bmatrix}\n{X}\\\\\n{Y}\\\\\n{θ}\\\\\n\\end{bmatrix}$$&quot;,&quot;id&quot;:&quot;2&quot;,&quot;aid&quot;:null,&quot;type&quot;:&quot;$$&quot;,&quot;ts&quot;:1757949899691,&quot;cs&quot;:&quot;UFsrbI448iNz5g7aHNB7RA==&quot;,&quot;size&quot;:{&quot;width&quot;:29.333333333333332,&quot;height&quot;:71.33333333333333}}"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825" y="1114750"/>
            <a:ext cx="399325" cy="9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2085825" y="1217750"/>
            <a:ext cx="9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X =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type&quot;:&quot;$$&quot;,&quot;id&quot;:&quot;10&quot;,&quot;backgroundColorModified&quot;:false,&quot;code&quot;:&quot;$$\\begin{bmatrix}\n{v\\cosθ}\\\\\n{v\\sinθ}\\\\\n{ω}\\\\\n\\end{bmatrix}\\begin{matrix}\n{}\\\\\n\\end{matrix}$$&quot;,&quot;aid&quot;:null,&quot;font&quot;:{&quot;size&quot;:27.5,&quot;color&quot;:&quot;#000000&quot;,&quot;family&quot;:&quot;Arial&quot;},&quot;backgroundColor&quot;:&quot;#FFFFFF&quot;,&quot;ts&quot;:1758417842505,&quot;cs&quot;:&quot;JCQ3++SE1kXuu7Tb+sJPPw==&quot;,&quot;size&quot;:{&quot;width&quot;:141.66666666666666,&quot;height&quot;:163.5}}"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251" y="2571750"/>
            <a:ext cx="1164200" cy="1343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size&quot;:24.5,&quot;family&quot;:&quot;Arial&quot;},&quot;backgroundColorModified&quot;:false,&quot;code&quot;:&quot;$$\\begin{bmatrix}\n{ẋ}\\\\\n{ẏ}\\\\\n{θ̇}\\\\\n\\end{bmatrix}=$$&quot;,&quot;type&quot;:&quot;$$&quot;,&quot;aid&quot;:null,&quot;id&quot;:&quot;4&quot;,&quot;backgroundColor&quot;:&quot;#FFFFFF&quot;,&quot;ts&quot;:1758509364652,&quot;cs&quot;:&quot;bdPHZnHk2mgjd0uJNnQH8Q==&quot;,&quot;size&quot;:{&quot;width&quot;:101.07082677165356,&quot;height&quot;:148.2372125984252}}"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6498" y="2571742"/>
            <a:ext cx="962700" cy="141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55075" y="4096850"/>
            <a:ext cx="430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Compact form: ẋ = f(x, u)</a:t>
            </a:r>
            <a:endParaRPr sz="2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89450" y="32940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(General EoM)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38975" y="1791900"/>
            <a:ext cx="51135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M(q)·q̈ + C(q, q̇)·q̇ + G(q) = B</a:t>
            </a:r>
            <a:r>
              <a:rPr baseline="-25000"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(q)·F</a:t>
            </a:r>
            <a:r>
              <a:rPr baseline="-25000"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·F</a:t>
            </a:r>
            <a:r>
              <a:rPr baseline="-25000"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407175" y="1239025"/>
            <a:ext cx="47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General dynamic model: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338975" y="2571750"/>
            <a:ext cx="5477400" cy="14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M(q): Mass / inertia matrix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C(q, q̇): Coriolis / centrifugal effects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G(q): Gravity or extra forces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 F</a:t>
            </a:r>
            <a:r>
              <a:rPr baseline="-25000" lang="en" sz="18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: Wheel forces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775" y="1128300"/>
            <a:ext cx="2315800" cy="1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38975" y="366775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1054100" y="1827600"/>
            <a:ext cx="16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φ̇ =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endParaRPr baseline="-2500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407175" y="1114750"/>
            <a:ext cx="475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No Slipping (Longitudinal):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38975" y="2540475"/>
            <a:ext cx="301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No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Sliding (Latitudinal):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719475" y="2945550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883475" y="3259538"/>
            <a:ext cx="13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wy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= 0 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 baseline="-2500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4083750" y="3407250"/>
            <a:ext cx="9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y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= 0 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endParaRPr baseline="-2500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850" y="1468600"/>
            <a:ext cx="2315800" cy="1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$$F_{x}\\,=\\,\\dfrac{\\tau}{V_{w}}$$&quot;,&quot;id&quot;:&quot;48&quot;,&quot;aid&quot;:null,&quot;font&quot;:{&quot;color&quot;:&quot;#000000&quot;,&quot;size&quot;:20,&quot;family&quot;:&quot;Arial&quot;},&quot;backgroundColorModified&quot;:false,&quot;type&quot;:&quot;$$&quot;,&quot;ts&quot;:1758511548608,&quot;cs&quot;:&quot;YOApYY+RAaeoSb12L1Q9CA==&quot;,&quot;size&quot;:{&quot;width&quot;:133.5,&quot;height&quot;:61.166666666666664}}"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150" y="1861525"/>
            <a:ext cx="1271588" cy="58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94125" y="3144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One-Wheeled Balancing Robot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94125" y="960950"/>
            <a:ext cx="45354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Wheel radius = r , Body length = L, Mass = 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States: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ϕ = wheel angle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θ = body tilt (from vertical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32425" y="2686550"/>
            <a:ext cx="430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Position: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rϕ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x + L sin θ</a:t>
            </a:r>
            <a:endParaRPr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 = L cos θ + r</a:t>
            </a:r>
            <a:endParaRPr baseline="-25000" sz="2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6" title="WhatsApp Image 2025-09-21 at 11.11.07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100" y="1120825"/>
            <a:ext cx="3066324" cy="262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38975" y="501350"/>
            <a:ext cx="786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Energies &amp; Lagrangian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38975" y="2290175"/>
            <a:ext cx="59664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Energy</a:t>
            </a:r>
            <a:r>
              <a:rPr b="1" lang="en" sz="1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9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</a:t>
            </a:r>
            <a:r>
              <a:rPr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g ( r + </a:t>
            </a:r>
            <a:r>
              <a:rPr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cos θ ) - m g (r + L ) </a:t>
            </a:r>
            <a:r>
              <a:rPr lang="en" sz="1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m g L (cos θ − 1)</a:t>
            </a:r>
            <a:endParaRPr sz="19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38975" y="3492300"/>
            <a:ext cx="43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Lagrangian:            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K - V </a:t>
            </a: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{&quot;font&quot;:{&quot;size&quot;:12,&quot;family&quot;:&quot;Arial&quot;,&quot;color&quot;:&quot;#000000&quot;},&quot;aid&quot;:null,&quot;type&quot;:&quot;$$&quot;,&quot;id&quot;:&quot;49&quot;,&quot;backgroundColor&quot;:&quot;#FFFFFF&quot;,&quot;code&quot;:&quot;$$K\\,=\\,\\dfrac{1}{2}\\,m\\,_{w}\\,\\,\\dot{X^{2}}\\,\\,+\\,\\,\\dfrac{1}{2}\\,I_{w}\\,\\,\\dot{\\phi^{2}}\\,\\,+\\,\\,\\dfrac{1}{2}\\,m\\,\\dot{X_{c}^{2}}\\,\\,+\\,\\,\\dfrac{1}{2}\\,m\\,_{w}\\,\\,\\dot{\\tau_{c}^{2}}\\,\\,+\\,\\,\\dfrac{1}{2}\\,I\\,\\,\\dot{\\theta^{2}}$$&quot;,&quot;backgroundColorModified&quot;:false,&quot;ts&quot;:1758512229558,&quot;cs&quot;:&quot;Xr1ybaAsiWFW0q2R/27VlQ==&quot;,&quot;size&quot;:{&quot;width&quot;:532.5,&quot;height&quot;:38.5}}"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" y="1577450"/>
            <a:ext cx="7663849" cy="6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338975" y="1100450"/>
            <a:ext cx="430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Kinetic </a:t>
            </a:r>
            <a:r>
              <a:rPr b="1"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